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34" r:id="rId3"/>
    <p:sldId id="362" r:id="rId4"/>
    <p:sldId id="370" r:id="rId5"/>
    <p:sldId id="369" r:id="rId6"/>
    <p:sldId id="371" r:id="rId7"/>
    <p:sldId id="358" r:id="rId8"/>
    <p:sldId id="360" r:id="rId9"/>
    <p:sldId id="359" r:id="rId10"/>
    <p:sldId id="366" r:id="rId11"/>
    <p:sldId id="367" r:id="rId12"/>
    <p:sldId id="368" r:id="rId13"/>
    <p:sldId id="372" r:id="rId14"/>
    <p:sldId id="373" r:id="rId15"/>
    <p:sldId id="374" r:id="rId16"/>
    <p:sldId id="363" r:id="rId17"/>
    <p:sldId id="375" r:id="rId18"/>
    <p:sldId id="365" r:id="rId19"/>
    <p:sldId id="352" r:id="rId20"/>
  </p:sldIdLst>
  <p:sldSz cx="9144000" cy="5143500" type="screen16x9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ld, Sabine" initials="WS" lastIdx="1" clrIdx="0">
    <p:extLst>
      <p:ext uri="{19B8F6BF-5375-455C-9EA6-DF929625EA0E}">
        <p15:presenceInfo xmlns:p15="http://schemas.microsoft.com/office/powerpoint/2012/main" userId="S::s.wald@grafschafter-diakonie.de::0a78c281-a5e3-4577-9302-fc18f82a207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E78"/>
    <a:srgbClr val="009BDC"/>
    <a:srgbClr val="D6D9DB"/>
    <a:srgbClr val="98D5EF"/>
    <a:srgbClr val="D5EDF8"/>
    <a:srgbClr val="78C6E9"/>
    <a:srgbClr val="07ADE1"/>
    <a:srgbClr val="A9D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760"/>
  </p:normalViewPr>
  <p:slideViewPr>
    <p:cSldViewPr snapToGrid="0" snapToObjects="1">
      <p:cViewPr varScale="1">
        <p:scale>
          <a:sx n="107" d="100"/>
          <a:sy n="107" d="100"/>
        </p:scale>
        <p:origin x="533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A853E2E-A63F-40F0-A0D7-0E26DDC5CA71}" type="datetime1">
              <a:rPr lang="de-DE" altLang="de-DE"/>
              <a:pPr>
                <a:defRPr/>
              </a:pPr>
              <a:t>04.03.2026</a:t>
            </a:fld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B3C4875-C851-4D92-92BF-8689795FAD9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716470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256FB60-6CD3-417A-9D71-2D1F6033369D}" type="datetime1">
              <a:rPr lang="de-DE" altLang="de-DE"/>
              <a:pPr>
                <a:defRPr/>
              </a:pPr>
              <a:t>04.03.2026</a:t>
            </a:fld>
            <a:endParaRPr lang="de-DE" alt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alt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altLang="de-DE" noProof="0"/>
              <a:t>Mastertextformat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56A0E60-C7F6-4D80-BA21-7106EC86C07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383295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1981F-E621-43A9-9701-8C5D80BC0F72}" type="datetime1">
              <a:rPr lang="de-DE" altLang="de-DE"/>
              <a:pPr>
                <a:defRPr/>
              </a:pPr>
              <a:t>04.03.2026</a:t>
            </a:fld>
            <a:endParaRPr lang="de-DE" alt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DBF519AE-2E3B-4138-9426-EAC7F81BFE2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355AE-B57F-421F-8354-4C0880A00499}" type="datetime1">
              <a:rPr lang="de-DE" altLang="de-DE"/>
              <a:pPr>
                <a:defRPr/>
              </a:pPr>
              <a:t>04.03.2026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EFFE9FCE-50AE-4D3F-ADF8-AC0BA7A8FBD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39256" y="205979"/>
            <a:ext cx="1211464" cy="4388644"/>
          </a:xfrm>
        </p:spPr>
        <p:txBody>
          <a:bodyPr vert="eaVert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890000" y="205979"/>
            <a:ext cx="5249256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93CAE-0E46-4448-AA09-AC5328A8F609}" type="datetime1">
              <a:rPr lang="de-DE" altLang="de-DE"/>
              <a:pPr>
                <a:defRPr/>
              </a:pPr>
              <a:t>04.03.2026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FA4906FC-0729-4169-8C42-5B0217F2244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890000" y="940594"/>
            <a:ext cx="6480000" cy="1102519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1890000" y="2257425"/>
            <a:ext cx="6480000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009BD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4DB31-210E-4D96-A684-63F3A8A68CF8}" type="datetime1">
              <a:rPr lang="de-DE" altLang="de-DE"/>
              <a:pPr>
                <a:defRPr/>
              </a:pPr>
              <a:t>04.03.2026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C7F52736-7AC1-4AEE-BC28-98FC55EB8D4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90000" y="3305176"/>
            <a:ext cx="6412962" cy="1021556"/>
          </a:xfrm>
        </p:spPr>
        <p:txBody>
          <a:bodyPr anchor="t"/>
          <a:lstStyle>
            <a:lvl1pPr algn="l">
              <a:defRPr sz="3200" b="0" cap="all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890000" y="2180035"/>
            <a:ext cx="6412962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9BD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F13AC-D1E7-4D26-A400-A3123A94CB04}" type="datetime1">
              <a:rPr lang="de-DE" altLang="de-DE"/>
              <a:pPr>
                <a:defRPr/>
              </a:pPr>
              <a:t>04.03.2026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C3F9991E-695B-4058-A3D6-6FA79EF7599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F41AF-0A8D-457F-99FC-9C3ACF3F76F9}" type="datetime1">
              <a:rPr lang="de-DE" altLang="de-DE"/>
              <a:pPr>
                <a:defRPr/>
              </a:pPr>
              <a:t>04.03.2026</a:t>
            </a:fld>
            <a:endParaRPr lang="de-DE" alt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56D518C9-4FE5-44AA-B7DC-2D4DD4271C2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B471A-1DC5-48EA-8451-CE3DC181CEA5}" type="datetime1">
              <a:rPr lang="de-DE" altLang="de-DE"/>
              <a:pPr>
                <a:defRPr/>
              </a:pPr>
              <a:t>04.03.2026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98E070AE-D8F5-46C7-B2DE-A9D9A0C7565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890000" y="1200151"/>
            <a:ext cx="3079568" cy="339447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31664" y="1200151"/>
            <a:ext cx="3338337" cy="339447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758-B3DB-4524-9844-685BDA4BDBEF}" type="datetime1">
              <a:rPr lang="de-DE" altLang="de-DE"/>
              <a:pPr>
                <a:defRPr/>
              </a:pPr>
              <a:t>04.03.2026</a:t>
            </a:fld>
            <a:endParaRPr lang="de-DE" alt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D4572961-C98E-4A33-A6CF-4286F3D9C1D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890000" y="1151335"/>
            <a:ext cx="3078000" cy="479822"/>
          </a:xfrm>
        </p:spPr>
        <p:txBody>
          <a:bodyPr anchor="b"/>
          <a:lstStyle>
            <a:lvl1pPr marL="0" indent="0">
              <a:buNone/>
              <a:defRPr sz="1600" b="0">
                <a:solidFill>
                  <a:srgbClr val="009BD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890000" y="1631156"/>
            <a:ext cx="3078000" cy="296346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28489" y="1151335"/>
            <a:ext cx="3341512" cy="479822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rgbClr val="009BD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28489" y="1631156"/>
            <a:ext cx="3341512" cy="296346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16C82-9620-4B1D-B128-E260FF777EEA}" type="datetime1">
              <a:rPr lang="de-DE" altLang="de-DE"/>
              <a:pPr>
                <a:defRPr/>
              </a:pPr>
              <a:t>04.03.2026</a:t>
            </a:fld>
            <a:endParaRPr lang="de-DE" alt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04141956-E8D3-4F89-BB48-0FE51A506C0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90000" y="204787"/>
            <a:ext cx="2303419" cy="8715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02260" y="204788"/>
            <a:ext cx="3983579" cy="438983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90000" y="1076326"/>
            <a:ext cx="2303419" cy="3518297"/>
          </a:xfrm>
        </p:spPr>
        <p:txBody>
          <a:bodyPr/>
          <a:lstStyle>
            <a:lvl1pPr marL="0" indent="0">
              <a:buNone/>
              <a:defRPr sz="1400">
                <a:solidFill>
                  <a:srgbClr val="009BD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45DB5-B459-4C9D-A208-72BBD22D3347}" type="datetime1">
              <a:rPr lang="de-DE" altLang="de-DE"/>
              <a:pPr>
                <a:defRPr/>
              </a:pPr>
              <a:t>04.03.2026</a:t>
            </a:fld>
            <a:endParaRPr lang="de-DE" alt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C7F145EF-0FF2-47B3-B474-1E307571A36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90000" y="3600450"/>
            <a:ext cx="6395838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89999" y="459581"/>
            <a:ext cx="6395839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90000" y="4025503"/>
            <a:ext cx="6395838" cy="603647"/>
          </a:xfrm>
        </p:spPr>
        <p:txBody>
          <a:bodyPr/>
          <a:lstStyle>
            <a:lvl1pPr marL="0" indent="0">
              <a:buNone/>
              <a:defRPr sz="1400">
                <a:solidFill>
                  <a:srgbClr val="009BD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A0AC9-A3C7-4ABA-9733-08F57744E043}" type="datetime1">
              <a:rPr lang="de-DE" altLang="de-DE"/>
              <a:pPr>
                <a:defRPr/>
              </a:pPr>
              <a:t>04.03.2026</a:t>
            </a:fld>
            <a:endParaRPr lang="de-DE" alt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8E26EB87-A99F-44A5-9762-DAFE3B6DE1D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0"/>
            <a:ext cx="1377950" cy="5143500"/>
          </a:xfrm>
          <a:prstGeom prst="rect">
            <a:avLst/>
          </a:prstGeom>
          <a:solidFill>
            <a:srgbClr val="009B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algn="ctr" eaLnBrk="1" hangingPunct="1">
              <a:defRPr/>
            </a:pPr>
            <a:endParaRPr lang="de-DE" altLang="de-DE" sz="1800">
              <a:solidFill>
                <a:srgbClr val="FFFFFF"/>
              </a:solidFill>
              <a:latin typeface="Calibri" pitchFamily="-84" charset="0"/>
            </a:endParaRPr>
          </a:p>
        </p:txBody>
      </p:sp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auto">
          <a:xfrm>
            <a:off x="1890713" y="125413"/>
            <a:ext cx="648017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102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890713" y="1200150"/>
            <a:ext cx="6480175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44500" y="4949825"/>
            <a:ext cx="933450" cy="1270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chemeClr val="bg1"/>
                </a:solidFill>
                <a:latin typeface="Sans-Light" pitchFamily="-84" charset="0"/>
                <a:ea typeface="Arial" charset="0"/>
              </a:defRPr>
            </a:lvl1pPr>
          </a:lstStyle>
          <a:p>
            <a:pPr>
              <a:defRPr/>
            </a:pPr>
            <a:fld id="{E9784B05-E684-4F3E-A4E5-596FD9F5DBA3}" type="datetime1">
              <a:rPr lang="de-DE" altLang="de-DE"/>
              <a:pPr>
                <a:defRPr/>
              </a:pPr>
              <a:t>04.03.2026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90713" y="4949825"/>
            <a:ext cx="6480175" cy="127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rgbClr val="009BDC"/>
                </a:solidFill>
                <a:latin typeface="Sans-Light" pitchFamily="-84" charset="0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38150" y="4679950"/>
            <a:ext cx="939800" cy="1270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chemeClr val="bg1"/>
                </a:solidFill>
                <a:latin typeface="Sans-Light" pitchFamily="-84" charset="0"/>
                <a:ea typeface="Arial" charset="0"/>
              </a:defRPr>
            </a:lvl1pPr>
          </a:lstStyle>
          <a:p>
            <a:pPr>
              <a:defRPr/>
            </a:pPr>
            <a:r>
              <a:rPr lang="de-DE" altLang="de-DE"/>
              <a:t>Seite </a:t>
            </a:r>
            <a:fld id="{A1BDFF10-FAD2-4B6E-A8EC-20F9EAC3297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pic>
        <p:nvPicPr>
          <p:cNvPr id="1032" name="Bild 14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39700" y="125413"/>
            <a:ext cx="108743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liennummernplatzhalter 5"/>
          <p:cNvSpPr txBox="1">
            <a:spLocks/>
          </p:cNvSpPr>
          <p:nvPr userDrawn="1"/>
        </p:nvSpPr>
        <p:spPr>
          <a:xfrm>
            <a:off x="438150" y="4811713"/>
            <a:ext cx="939800" cy="125412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>
              <a:defRPr/>
            </a:pPr>
            <a:r>
              <a:rPr lang="de-DE" altLang="de-DE" sz="600">
                <a:solidFill>
                  <a:schemeClr val="bg1"/>
                </a:solidFill>
                <a:latin typeface="Sans-Light" pitchFamily="-84" charset="0"/>
                <a:ea typeface="Arial" charset="0"/>
              </a:rPr>
              <a:t>Verfasser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fade/>
  </p:transition>
  <p:hf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kern="1200" cap="all" spc="90">
          <a:solidFill>
            <a:srgbClr val="6E6E78"/>
          </a:solidFill>
          <a:latin typeface="Sans-Light"/>
          <a:ea typeface="ＭＳ Ｐゴシック" pitchFamily="-109" charset="-128"/>
          <a:cs typeface="Sans-Light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6E6E78"/>
          </a:solidFill>
          <a:latin typeface="Sans-Light" pitchFamily="-84" charset="0"/>
          <a:ea typeface="ＭＳ Ｐゴシック" pitchFamily="-109" charset="-128"/>
          <a:cs typeface="Sans-Light" pitchFamily="-8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6E6E78"/>
          </a:solidFill>
          <a:latin typeface="Sans-Light" pitchFamily="-84" charset="0"/>
          <a:ea typeface="ＭＳ Ｐゴシック" pitchFamily="-109" charset="-128"/>
          <a:cs typeface="Sans-Light" pitchFamily="-8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6E6E78"/>
          </a:solidFill>
          <a:latin typeface="Sans-Light" pitchFamily="-84" charset="0"/>
          <a:ea typeface="ＭＳ Ｐゴシック" pitchFamily="-109" charset="-128"/>
          <a:cs typeface="Sans-Light" pitchFamily="-8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6E6E78"/>
          </a:solidFill>
          <a:latin typeface="Sans-Light" pitchFamily="-84" charset="0"/>
          <a:ea typeface="ＭＳ Ｐゴシック" pitchFamily="-109" charset="-128"/>
          <a:cs typeface="Sans-Light" pitchFamily="-8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0080BA"/>
          </a:solidFill>
          <a:latin typeface="Arial" pitchFamily="-109" charset="0"/>
          <a:ea typeface="ＭＳ Ｐゴシック" pitchFamily="-109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0080BA"/>
          </a:solidFill>
          <a:latin typeface="Arial" pitchFamily="-109" charset="0"/>
          <a:ea typeface="ＭＳ Ｐゴシック" pitchFamily="-109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0080BA"/>
          </a:solidFill>
          <a:latin typeface="Arial" pitchFamily="-109" charset="0"/>
          <a:ea typeface="ＭＳ Ｐゴシック" pitchFamily="-109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0080BA"/>
          </a:solidFill>
          <a:latin typeface="Arial" pitchFamily="-109" charset="0"/>
          <a:ea typeface="ＭＳ Ｐゴシック" pitchFamily="-109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6E6E78"/>
          </a:solidFill>
          <a:latin typeface="Sans-Light"/>
          <a:ea typeface="ＭＳ Ｐゴシック" pitchFamily="-109" charset="-128"/>
          <a:cs typeface="Sans-Light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6E6E78"/>
          </a:solidFill>
          <a:latin typeface="Sans-Light"/>
          <a:ea typeface="ＭＳ Ｐゴシック" pitchFamily="-109" charset="-128"/>
          <a:cs typeface="Sans-Ligh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6E6E78"/>
          </a:solidFill>
          <a:latin typeface="Sans-Light"/>
          <a:ea typeface="ＭＳ Ｐゴシック" pitchFamily="-109" charset="-128"/>
          <a:cs typeface="Sans-Ligh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6E6E78"/>
          </a:solidFill>
          <a:latin typeface="Sans-Light"/>
          <a:ea typeface="ＭＳ Ｐゴシック" pitchFamily="-109" charset="-128"/>
          <a:cs typeface="Sans-Ligh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rgbClr val="6E6E78"/>
          </a:solidFill>
          <a:latin typeface="Sans-Light"/>
          <a:ea typeface="ＭＳ Ｐゴシック" pitchFamily="-109" charset="-128"/>
          <a:cs typeface="Sans-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info-schule@grafschafter-diakonie.d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-335756" y="-1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009BDC"/>
              </a:gs>
              <a:gs pos="99000">
                <a:srgbClr val="FFFFFF"/>
              </a:gs>
            </a:gsLst>
            <a:lin ang="192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algn="ctr" eaLnBrk="1" hangingPunct="1">
              <a:defRPr/>
            </a:pPr>
            <a:endParaRPr lang="de-DE" altLang="de-DE" sz="1800">
              <a:solidFill>
                <a:srgbClr val="FFFFFF"/>
              </a:solidFill>
              <a:latin typeface="Calibri" pitchFamily="-84" charset="0"/>
            </a:endParaRPr>
          </a:p>
        </p:txBody>
      </p:sp>
      <p:grpSp>
        <p:nvGrpSpPr>
          <p:cNvPr id="2051" name="Gruppierung 9"/>
          <p:cNvGrpSpPr>
            <a:grpSpLocks/>
          </p:cNvGrpSpPr>
          <p:nvPr/>
        </p:nvGrpSpPr>
        <p:grpSpPr bwMode="auto">
          <a:xfrm>
            <a:off x="-1080959" y="-1173892"/>
            <a:ext cx="7655011" cy="6317391"/>
            <a:chOff x="-2963333" y="-5367866"/>
            <a:chExt cx="10735732" cy="10735732"/>
          </a:xfrm>
        </p:grpSpPr>
        <p:sp>
          <p:nvSpPr>
            <p:cNvPr id="9" name="Rechteck 8"/>
            <p:cNvSpPr/>
            <p:nvPr/>
          </p:nvSpPr>
          <p:spPr>
            <a:xfrm>
              <a:off x="-2963333" y="0"/>
              <a:ext cx="5097211" cy="5367866"/>
            </a:xfrm>
            <a:prstGeom prst="rect">
              <a:avLst/>
            </a:prstGeom>
            <a:solidFill>
              <a:srgbClr val="009B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4" charset="-128"/>
                </a:defRPr>
              </a:lvl9pPr>
            </a:lstStyle>
            <a:p>
              <a:pPr algn="ctr" eaLnBrk="1" hangingPunct="1">
                <a:defRPr/>
              </a:pPr>
              <a:endParaRPr lang="de-DE" altLang="de-DE" sz="1800">
                <a:solidFill>
                  <a:srgbClr val="FFFFFF"/>
                </a:solidFill>
                <a:latin typeface="Calibri" pitchFamily="-8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-2963333" y="-5367866"/>
              <a:ext cx="10735732" cy="10735732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4" charset="-128"/>
                </a:defRPr>
              </a:lvl9pPr>
            </a:lstStyle>
            <a:p>
              <a:pPr algn="ctr" eaLnBrk="1" hangingPunct="1">
                <a:defRPr/>
              </a:pPr>
              <a:endParaRPr lang="de-DE" altLang="de-DE" sz="1800" dirty="0">
                <a:solidFill>
                  <a:srgbClr val="FFFFFF"/>
                </a:solidFill>
                <a:latin typeface="Calibri" pitchFamily="-84" charset="0"/>
              </a:endParaRPr>
            </a:p>
          </p:txBody>
        </p:sp>
      </p:grpSp>
      <p:pic>
        <p:nvPicPr>
          <p:cNvPr id="2052" name="Bild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9900" y="3444875"/>
            <a:ext cx="1398588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Bild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163" y="660400"/>
            <a:ext cx="3906837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D1597AA0-9C98-1C43-A4EC-04789B8BA29C}"/>
              </a:ext>
            </a:extLst>
          </p:cNvPr>
          <p:cNvSpPr/>
          <p:nvPr/>
        </p:nvSpPr>
        <p:spPr>
          <a:xfrm>
            <a:off x="921275" y="1780143"/>
            <a:ext cx="5204517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de-DE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de-DE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OGS Trägerschaft ab dem 1.8.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22B0F7-B7CF-40F0-AD9C-7329AD1CF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9176" y="96744"/>
            <a:ext cx="6890824" cy="575609"/>
          </a:xfrm>
        </p:spPr>
        <p:txBody>
          <a:bodyPr/>
          <a:lstStyle/>
          <a:p>
            <a:r>
              <a:rPr lang="de-DE" sz="1700" dirty="0">
                <a:cs typeface="Arial" panose="020B0604020202020204" pitchFamily="34" charset="0"/>
              </a:rPr>
              <a:t>Sommerferien 2025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A46D4C9-3CA7-4C09-A703-17CE67F6F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9176" y="672353"/>
            <a:ext cx="7409330" cy="4404471"/>
          </a:xfrm>
        </p:spPr>
        <p:txBody>
          <a:bodyPr/>
          <a:lstStyle/>
          <a:p>
            <a:endParaRPr lang="de-DE" sz="1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0A4FEB-F848-4800-A248-9D6EDBC53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24DB31-210E-4D96-A684-63F3A8A68CF8}" type="datetime1">
              <a:rPr lang="de-DE" altLang="de-DE" smtClean="0"/>
              <a:pPr>
                <a:defRPr/>
              </a:pPr>
              <a:t>04.03.2026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F16FB45-25B7-4A32-8C7E-F25CFAC24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Seite </a:t>
            </a:r>
            <a:fld id="{C7F52736-7AC1-4AEE-BC28-98FC55EB8D4B}" type="slidenum">
              <a:rPr lang="de-DE" altLang="de-DE" smtClean="0"/>
              <a:pPr>
                <a:defRPr/>
              </a:pPr>
              <a:t>10</a:t>
            </a:fld>
            <a:endParaRPr lang="de-DE" alt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A97CC4E-35F1-4AC3-BDF1-289AEAB9E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833" y="690935"/>
            <a:ext cx="3194167" cy="4258889"/>
          </a:xfrm>
          <a:prstGeom prst="rect">
            <a:avLst/>
          </a:prstGeom>
        </p:spPr>
      </p:pic>
      <p:sp>
        <p:nvSpPr>
          <p:cNvPr id="10" name="Flussdiagramm: Verbinder 9">
            <a:extLst>
              <a:ext uri="{FF2B5EF4-FFF2-40B4-BE49-F238E27FC236}">
                <a16:creationId xmlns:a16="http://schemas.microsoft.com/office/drawing/2014/main" id="{4A86C339-3CE9-479F-BB75-D09FB7A9F122}"/>
              </a:ext>
            </a:extLst>
          </p:cNvPr>
          <p:cNvSpPr/>
          <p:nvPr/>
        </p:nvSpPr>
        <p:spPr>
          <a:xfrm>
            <a:off x="2366309" y="1721223"/>
            <a:ext cx="356347" cy="316006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3A7B8D47-2D1A-4BB4-93BA-6DB7EFA45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91878">
            <a:off x="4840136" y="626271"/>
            <a:ext cx="3162419" cy="421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94128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22B0F7-B7CF-40F0-AD9C-7329AD1CF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9176" y="96744"/>
            <a:ext cx="6890824" cy="575609"/>
          </a:xfrm>
        </p:spPr>
        <p:txBody>
          <a:bodyPr/>
          <a:lstStyle/>
          <a:p>
            <a:r>
              <a:rPr lang="de-DE" sz="1700" dirty="0">
                <a:cs typeface="Arial" panose="020B0604020202020204" pitchFamily="34" charset="0"/>
              </a:rPr>
              <a:t>Sommerferien 2025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A46D4C9-3CA7-4C09-A703-17CE67F6F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9176" y="672353"/>
            <a:ext cx="7409330" cy="4404471"/>
          </a:xfrm>
        </p:spPr>
        <p:txBody>
          <a:bodyPr/>
          <a:lstStyle/>
          <a:p>
            <a:endParaRPr lang="de-DE" sz="1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0A4FEB-F848-4800-A248-9D6EDBC53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24DB31-210E-4D96-A684-63F3A8A68CF8}" type="datetime1">
              <a:rPr lang="de-DE" altLang="de-DE" smtClean="0"/>
              <a:pPr>
                <a:defRPr/>
              </a:pPr>
              <a:t>04.03.2026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F16FB45-25B7-4A32-8C7E-F25CFAC24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Seite </a:t>
            </a:r>
            <a:fld id="{C7F52736-7AC1-4AEE-BC28-98FC55EB8D4B}" type="slidenum">
              <a:rPr lang="de-DE" altLang="de-DE" smtClean="0"/>
              <a:pPr>
                <a:defRPr/>
              </a:pPr>
              <a:t>11</a:t>
            </a:fld>
            <a:endParaRPr lang="de-DE" alt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BC45115-5B0C-42E1-866D-EB3F106B6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" y="761159"/>
            <a:ext cx="4000499" cy="300037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80DB06D-EB02-4422-BB31-9EA6CB96F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075" y="1465356"/>
            <a:ext cx="4713195" cy="3484469"/>
          </a:xfrm>
          <a:prstGeom prst="rect">
            <a:avLst/>
          </a:prstGeom>
        </p:spPr>
      </p:pic>
      <p:sp>
        <p:nvSpPr>
          <p:cNvPr id="13" name="Flussdiagramm: Verbinder 12">
            <a:extLst>
              <a:ext uri="{FF2B5EF4-FFF2-40B4-BE49-F238E27FC236}">
                <a16:creationId xmlns:a16="http://schemas.microsoft.com/office/drawing/2014/main" id="{180D7A7D-AB91-4C6F-B6B1-319B90652EBF}"/>
              </a:ext>
            </a:extLst>
          </p:cNvPr>
          <p:cNvSpPr/>
          <p:nvPr/>
        </p:nvSpPr>
        <p:spPr>
          <a:xfrm>
            <a:off x="3321424" y="2006973"/>
            <a:ext cx="161364" cy="154641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C2C13AA5-8599-478D-8AC0-B75ACAC9B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9372" y="1875304"/>
            <a:ext cx="256054" cy="25605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EE2B844C-AED1-448F-9041-F2BBC7F575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3003" y="1905560"/>
            <a:ext cx="262151" cy="25605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0621936-3012-4C75-9608-428BAF9BDF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110" y="1828239"/>
            <a:ext cx="256054" cy="2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73327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22B0F7-B7CF-40F0-AD9C-7329AD1CF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9176" y="96744"/>
            <a:ext cx="6890824" cy="575609"/>
          </a:xfrm>
        </p:spPr>
        <p:txBody>
          <a:bodyPr/>
          <a:lstStyle/>
          <a:p>
            <a:r>
              <a:rPr lang="de-DE" sz="1700" dirty="0">
                <a:cs typeface="Arial" panose="020B0604020202020204" pitchFamily="34" charset="0"/>
              </a:rPr>
              <a:t>Sommerferien 2025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A46D4C9-3CA7-4C09-A703-17CE67F6F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9176" y="672353"/>
            <a:ext cx="7409330" cy="4404471"/>
          </a:xfrm>
        </p:spPr>
        <p:txBody>
          <a:bodyPr/>
          <a:lstStyle/>
          <a:p>
            <a:endParaRPr lang="de-DE" sz="1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0A4FEB-F848-4800-A248-9D6EDBC53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24DB31-210E-4D96-A684-63F3A8A68CF8}" type="datetime1">
              <a:rPr lang="de-DE" altLang="de-DE" smtClean="0"/>
              <a:pPr>
                <a:defRPr/>
              </a:pPr>
              <a:t>04.03.2026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F16FB45-25B7-4A32-8C7E-F25CFAC24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Seite </a:t>
            </a:r>
            <a:fld id="{C7F52736-7AC1-4AEE-BC28-98FC55EB8D4B}" type="slidenum">
              <a:rPr lang="de-DE" altLang="de-DE" smtClean="0"/>
              <a:pPr>
                <a:defRPr/>
              </a:pPr>
              <a:t>12</a:t>
            </a:fld>
            <a:endParaRPr lang="de-DE" alt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54DE44C-4AB2-4525-8AF6-A0F51F7FC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176" y="742950"/>
            <a:ext cx="3250406" cy="433387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2C13AA5-8599-478D-8AC0-B75ACAC9B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405" y="1961357"/>
            <a:ext cx="363166" cy="36316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D885102-AB26-4070-85B1-1CC5FD179F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7197" y="384548"/>
            <a:ext cx="3250406" cy="433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12346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22B0F7-B7CF-40F0-AD9C-7329AD1CF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0000" y="157163"/>
            <a:ext cx="6480000" cy="457200"/>
          </a:xfrm>
        </p:spPr>
        <p:txBody>
          <a:bodyPr/>
          <a:lstStyle/>
          <a:p>
            <a:r>
              <a:rPr lang="de-DE" sz="1700" dirty="0">
                <a:cs typeface="Arial" panose="020B0604020202020204" pitchFamily="34" charset="0"/>
              </a:rPr>
              <a:t>Verträge und organisatorisches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A46D4C9-3CA7-4C09-A703-17CE67F6F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9999" y="564356"/>
            <a:ext cx="6875381" cy="4115594"/>
          </a:xfrm>
        </p:spPr>
        <p:txBody>
          <a:bodyPr/>
          <a:lstStyle/>
          <a:p>
            <a:r>
              <a:rPr lang="de-DE" sz="1600" b="1" dirty="0"/>
              <a:t>OGS-Vertrag - Das Wichtigste auf einen Blick: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u="sng" dirty="0"/>
              <a:t>Betreuungszeiten</a:t>
            </a:r>
            <a:r>
              <a:rPr lang="de-DE" sz="1600" dirty="0"/>
              <a:t>: Montag–Freitag nach Unterricht bis 16:00 Uhr (mindestens bis 15:00 Uhr) Ausnahmen gem. Erlass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u="sng" dirty="0"/>
              <a:t>Ferienzeiten</a:t>
            </a:r>
            <a:r>
              <a:rPr lang="de-DE" sz="1600" dirty="0"/>
              <a:t> nach Absprache mit dem Schulträger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u="sng" dirty="0"/>
              <a:t>Mittagsverpflegung</a:t>
            </a:r>
            <a:r>
              <a:rPr lang="de-DE" sz="1600" dirty="0"/>
              <a:t>: Gemeinsames Mittagessen verpflichtend Essenspauschale: 88,50 € pro Monat (4,01 € pro Portion) Beitrag wird auch bei Krankheit erhoben, sofern die Mahlzeit nicht rechtzeitig abgemeldet wird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u="sng" dirty="0"/>
              <a:t>Vertragskündigung</a:t>
            </a:r>
            <a:r>
              <a:rPr lang="de-DE" sz="1600" dirty="0"/>
              <a:t>: Verbindlicher fortlaufender Schuljahresvertrag (01.08-31.07.) Kündigung schriftlich bis 15.03.; schriftliche Erinnerung erfolgt. Wichtige Gründe für vorzeitige Kündigung geregelt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u="sng" dirty="0"/>
              <a:t>Besondere Gesundheitsbedarfe</a:t>
            </a:r>
            <a:r>
              <a:rPr lang="de-DE" sz="1600" dirty="0"/>
              <a:t>: z. B. Allergien, Medikamente werden im Betreuungsvertrag erfasst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u="sng" dirty="0"/>
              <a:t>Datenschutz &amp; Infektionsschutz</a:t>
            </a:r>
            <a:r>
              <a:rPr lang="de-DE" sz="1600" dirty="0"/>
              <a:t>: Werden als separate Anhänge zum Vertrag bereitgestellt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0A4FEB-F848-4800-A248-9D6EDBC53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24DB31-210E-4D96-A684-63F3A8A68CF8}" type="datetime1">
              <a:rPr lang="de-DE" altLang="de-DE" smtClean="0"/>
              <a:pPr>
                <a:defRPr/>
              </a:pPr>
              <a:t>04.03.2026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F16FB45-25B7-4A32-8C7E-F25CFAC24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Seite </a:t>
            </a:r>
            <a:fld id="{C7F52736-7AC1-4AEE-BC28-98FC55EB8D4B}" type="slidenum">
              <a:rPr lang="de-DE" altLang="de-DE" smtClean="0"/>
              <a:pPr>
                <a:defRPr/>
              </a:pPr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4896999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22B0F7-B7CF-40F0-AD9C-7329AD1CF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0000" y="157163"/>
            <a:ext cx="6480000" cy="457200"/>
          </a:xfrm>
        </p:spPr>
        <p:txBody>
          <a:bodyPr/>
          <a:lstStyle/>
          <a:p>
            <a:r>
              <a:rPr lang="de-DE" sz="1700" dirty="0">
                <a:cs typeface="Arial" panose="020B0604020202020204" pitchFamily="34" charset="0"/>
              </a:rPr>
              <a:t>Verträge und organisatorisches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A46D4C9-3CA7-4C09-A703-17CE67F6F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9999" y="564356"/>
            <a:ext cx="6875381" cy="4115594"/>
          </a:xfrm>
        </p:spPr>
        <p:txBody>
          <a:bodyPr/>
          <a:lstStyle/>
          <a:p>
            <a:r>
              <a:rPr lang="de-DE" sz="1600" b="1" dirty="0"/>
              <a:t>VHT-Vertrag - Das Wichtigste auf einen Blick: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u="sng" dirty="0"/>
              <a:t>Betreuungszeiten</a:t>
            </a:r>
            <a:r>
              <a:rPr lang="de-DE" sz="1600" dirty="0"/>
              <a:t>: Montag-Freitag nach Unterricht bis 13:20 Uhr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u="sng" dirty="0"/>
              <a:t>Ferienbetreuung</a:t>
            </a:r>
            <a:r>
              <a:rPr lang="de-DE" sz="1600" dirty="0"/>
              <a:t>: Nur bei freien Plätzen und nachrangig zur OGS verfügbar.  Wochenweise Buchung möglich, Betreuungs- und Essensgeld wird zusätzlich   erhoben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u="sng" dirty="0"/>
              <a:t>Vertragslaufzeit &amp; Kündigung</a:t>
            </a:r>
            <a:r>
              <a:rPr lang="de-DE" sz="1600" dirty="0"/>
              <a:t>: Schuljahresvertrag (01.08.–31.07.), muss für jedes Schuljahr neu abgeschlossen werden. Kündigung aus wichtigen Gründen möglich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u="sng" dirty="0"/>
              <a:t>Besondere Bedarfe </a:t>
            </a:r>
            <a:r>
              <a:rPr lang="de-DE" sz="1600" dirty="0"/>
              <a:t>(Allergien, Medikamente) werden im Vertrag festgehalten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u="sng" dirty="0"/>
              <a:t>Datenschutz &amp; besondere Gesundheitsbedarfe</a:t>
            </a:r>
            <a:r>
              <a:rPr lang="de-DE" sz="1600" dirty="0"/>
              <a:t>: Datenschutzregelungen und Infektionsschutz in separaten Anlagen</a:t>
            </a:r>
          </a:p>
          <a:p>
            <a:endParaRPr lang="de-DE" sz="16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0A4FEB-F848-4800-A248-9D6EDBC53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24DB31-210E-4D96-A684-63F3A8A68CF8}" type="datetime1">
              <a:rPr lang="de-DE" altLang="de-DE" smtClean="0"/>
              <a:pPr>
                <a:defRPr/>
              </a:pPr>
              <a:t>04.03.2026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F16FB45-25B7-4A32-8C7E-F25CFAC24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Seite </a:t>
            </a:r>
            <a:fld id="{C7F52736-7AC1-4AEE-BC28-98FC55EB8D4B}" type="slidenum">
              <a:rPr lang="de-DE" altLang="de-DE" smtClean="0"/>
              <a:pPr>
                <a:defRPr/>
              </a:pPr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7782107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22B0F7-B7CF-40F0-AD9C-7329AD1CF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0000" y="157163"/>
            <a:ext cx="6480000" cy="457200"/>
          </a:xfrm>
        </p:spPr>
        <p:txBody>
          <a:bodyPr/>
          <a:lstStyle/>
          <a:p>
            <a:r>
              <a:rPr lang="de-DE" sz="1700" dirty="0">
                <a:cs typeface="Arial" panose="020B0604020202020204" pitchFamily="34" charset="0"/>
              </a:rPr>
              <a:t>Termine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A46D4C9-3CA7-4C09-A703-17CE67F6F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9999" y="564356"/>
            <a:ext cx="6875381" cy="4115594"/>
          </a:xfrm>
        </p:spPr>
        <p:txBody>
          <a:bodyPr/>
          <a:lstStyle/>
          <a:p>
            <a:r>
              <a:rPr lang="de-DE" sz="1600" dirty="0"/>
              <a:t>Zeitnahe Ausgabe der Blankoverträge</a:t>
            </a:r>
          </a:p>
          <a:p>
            <a:r>
              <a:rPr lang="de-DE" sz="1600" dirty="0"/>
              <a:t>Erreichbarkeit an der Brüder-Grimm-Schule: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18.05.: 08:00–17:00 Uhr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19.05.: 12:00–17:00 Uhr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Möglichkeit zur Beantwortung von Fragen und ggf. Vertragsunterzeichnung. Bitte vorher Termin vereinbaren</a:t>
            </a:r>
          </a:p>
          <a:p>
            <a:r>
              <a:rPr lang="de-DE" sz="1600" dirty="0"/>
              <a:t>Weitere Termine: Nach Absprache möglich</a:t>
            </a:r>
          </a:p>
          <a:p>
            <a:r>
              <a:rPr lang="de-DE" sz="1600" dirty="0"/>
              <a:t>Telefonische Erreichbarkeit: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Verwaltung: Frau Hasic – 02841 999944409 </a:t>
            </a:r>
          </a:p>
          <a:p>
            <a:r>
              <a:rPr lang="de-DE" sz="1600" dirty="0"/>
              <a:t>       </a:t>
            </a:r>
            <a:r>
              <a:rPr lang="de-DE" sz="1600" dirty="0">
                <a:hlinkClick r:id="rId2"/>
              </a:rPr>
              <a:t>info-schule@grafschafter-diakonie.de</a:t>
            </a:r>
            <a:endParaRPr lang="de-DE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Fachbereichsleitung: Frau Wald – 02841 999944409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0A4FEB-F848-4800-A248-9D6EDBC53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24DB31-210E-4D96-A684-63F3A8A68CF8}" type="datetime1">
              <a:rPr lang="de-DE" altLang="de-DE" smtClean="0"/>
              <a:pPr>
                <a:defRPr/>
              </a:pPr>
              <a:t>04.03.2026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F16FB45-25B7-4A32-8C7E-F25CFAC24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Seite </a:t>
            </a:r>
            <a:fld id="{C7F52736-7AC1-4AEE-BC28-98FC55EB8D4B}" type="slidenum">
              <a:rPr lang="de-DE" altLang="de-DE" smtClean="0"/>
              <a:pPr>
                <a:defRPr/>
              </a:pPr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2892019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22B0F7-B7CF-40F0-AD9C-7329AD1CF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6071" y="342901"/>
            <a:ext cx="7140388" cy="550068"/>
          </a:xfrm>
        </p:spPr>
        <p:txBody>
          <a:bodyPr/>
          <a:lstStyle/>
          <a:p>
            <a:r>
              <a:rPr lang="de-DE" sz="1700" dirty="0">
                <a:cs typeface="Arial" panose="020B0604020202020204" pitchFamily="34" charset="0"/>
              </a:rPr>
              <a:t>Öffnungs- und Schließungszeiten Schuljahr 26/27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A46D4C9-3CA7-4C09-A703-17CE67F6F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892968"/>
            <a:ext cx="6769800" cy="3786981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de-DE" sz="1600" dirty="0"/>
              <a:t>Herbstferien 2026: geöffnet</a:t>
            </a:r>
          </a:p>
          <a:p>
            <a:pPr marL="342900" indent="-342900">
              <a:buAutoNum type="arabicPeriod"/>
            </a:pPr>
            <a:r>
              <a:rPr lang="de-DE" sz="1600" dirty="0"/>
              <a:t>Winterferien 26/27: 2. Ferienwoche geöffnet </a:t>
            </a:r>
          </a:p>
          <a:p>
            <a:pPr marL="342900" indent="-342900">
              <a:buAutoNum type="arabicPeriod"/>
            </a:pPr>
            <a:r>
              <a:rPr lang="de-DE" sz="1600" dirty="0"/>
              <a:t>Ostern 2027: geöffnet</a:t>
            </a:r>
          </a:p>
          <a:p>
            <a:pPr marL="342900" indent="-342900">
              <a:buAutoNum type="arabicPeriod"/>
            </a:pPr>
            <a:r>
              <a:rPr lang="de-DE" sz="1600" dirty="0"/>
              <a:t>Sommerferien 2027: 19.07. bis 06.08 geöffnet</a:t>
            </a:r>
          </a:p>
          <a:p>
            <a:r>
              <a:rPr lang="de-DE" sz="1600" dirty="0"/>
              <a:t>                                            09.08. bis 27.08 geschlossen</a:t>
            </a:r>
          </a:p>
          <a:p>
            <a:r>
              <a:rPr lang="de-DE" sz="1600" dirty="0"/>
              <a:t>       Erster Betreuungstag am 31.08.2027</a:t>
            </a:r>
          </a:p>
          <a:p>
            <a:endParaRPr lang="de-DE" sz="1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0A4FEB-F848-4800-A248-9D6EDBC53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24DB31-210E-4D96-A684-63F3A8A68CF8}" type="datetime1">
              <a:rPr lang="de-DE" altLang="de-DE" smtClean="0"/>
              <a:pPr>
                <a:defRPr/>
              </a:pPr>
              <a:t>04.03.2026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F16FB45-25B7-4A32-8C7E-F25CFAC24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Seite </a:t>
            </a:r>
            <a:fld id="{C7F52736-7AC1-4AEE-BC28-98FC55EB8D4B}" type="slidenum">
              <a:rPr lang="de-DE" altLang="de-DE" smtClean="0"/>
              <a:pPr>
                <a:defRPr/>
              </a:pPr>
              <a:t>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0511400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22B0F7-B7CF-40F0-AD9C-7329AD1CF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6071" y="192881"/>
            <a:ext cx="7140388" cy="500063"/>
          </a:xfrm>
        </p:spPr>
        <p:txBody>
          <a:bodyPr/>
          <a:lstStyle/>
          <a:p>
            <a:r>
              <a:rPr lang="de-DE" sz="1700" dirty="0">
                <a:cs typeface="Arial" panose="020B0604020202020204" pitchFamily="34" charset="0"/>
              </a:rPr>
              <a:t>Vorgesehener weiterer Ablauf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A46D4C9-3CA7-4C09-A703-17CE67F6F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692944"/>
            <a:ext cx="6769800" cy="4114006"/>
          </a:xfrm>
        </p:spPr>
        <p:txBody>
          <a:bodyPr/>
          <a:lstStyle/>
          <a:p>
            <a:r>
              <a:rPr lang="de-DE" sz="1600" dirty="0"/>
              <a:t>Personalplanung &amp; Teameinteilung (Jahrgangsplanung)</a:t>
            </a:r>
          </a:p>
          <a:p>
            <a:r>
              <a:rPr lang="de-DE" sz="1600" dirty="0"/>
              <a:t>Raumbegehung &amp; Einrichtungsplanung</a:t>
            </a:r>
          </a:p>
          <a:p>
            <a:r>
              <a:rPr lang="de-DE" sz="1600" dirty="0"/>
              <a:t>Absprache mit Caterer &amp; Mensa</a:t>
            </a:r>
          </a:p>
          <a:p>
            <a:r>
              <a:rPr lang="de-DE" sz="1600" dirty="0"/>
              <a:t>Teamabsprachen zum pädagogischen Konzept &amp; Umsetzung</a:t>
            </a:r>
          </a:p>
          <a:p>
            <a:r>
              <a:rPr lang="de-DE" sz="1600" dirty="0"/>
              <a:t>Vorstellung bei relevanten Institutionen in der Region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Schulen, Jugendamt, Vereine, kulturelle Einrichtungen, Beratungsstellen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Aufbau von Kooperationen und kurzen Kommunikationswegen</a:t>
            </a:r>
          </a:p>
          <a:p>
            <a:r>
              <a:rPr lang="de-DE" sz="1600" dirty="0"/>
              <a:t>Start der OGS / VHT: 01.08.</a:t>
            </a:r>
          </a:p>
          <a:p>
            <a:r>
              <a:rPr lang="de-DE" sz="1600" dirty="0"/>
              <a:t>Unterstützung des Teams und der Schule bei der Implementierung der Strukturen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Weiterentwicklung der OGS in Pädagogik und Betreuung, inkl. Fortbildung des pädagogischen Personals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ggf. Implementierung einer Frühbetreuung, nach Bedarf und in Rücksprache mit dem Schulträger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0A4FEB-F848-4800-A248-9D6EDBC53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24DB31-210E-4D96-A684-63F3A8A68CF8}" type="datetime1">
              <a:rPr lang="de-DE" altLang="de-DE" smtClean="0"/>
              <a:pPr>
                <a:defRPr/>
              </a:pPr>
              <a:t>04.03.2026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F16FB45-25B7-4A32-8C7E-F25CFAC24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Seite </a:t>
            </a:r>
            <a:fld id="{C7F52736-7AC1-4AEE-BC28-98FC55EB8D4B}" type="slidenum">
              <a:rPr lang="de-DE" altLang="de-DE" smtClean="0"/>
              <a:pPr>
                <a:defRPr/>
              </a:pPr>
              <a:t>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9218805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4C39BD6-4E71-406B-8FD8-D01BB678C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465" y="1373091"/>
            <a:ext cx="1457070" cy="1457070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4A46D4C9-3CA7-4C09-A703-17CE67F6F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0000" y="892968"/>
            <a:ext cx="6480000" cy="3786981"/>
          </a:xfrm>
        </p:spPr>
        <p:txBody>
          <a:bodyPr/>
          <a:lstStyle/>
          <a:p>
            <a:r>
              <a:rPr lang="de-DE" sz="1800" dirty="0"/>
              <a:t>                       Ihre Fragen &amp; Anregungen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0A4FEB-F848-4800-A248-9D6EDBC53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24DB31-210E-4D96-A684-63F3A8A68CF8}" type="datetime1">
              <a:rPr lang="de-DE" altLang="de-DE" smtClean="0"/>
              <a:pPr>
                <a:defRPr/>
              </a:pPr>
              <a:t>04.03.2026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F16FB45-25B7-4A32-8C7E-F25CFAC24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Seite </a:t>
            </a:r>
            <a:fld id="{C7F52736-7AC1-4AEE-BC28-98FC55EB8D4B}" type="slidenum">
              <a:rPr lang="de-DE" altLang="de-DE" smtClean="0"/>
              <a:pPr>
                <a:defRPr/>
              </a:pPr>
              <a:t>18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1087059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90713" y="1391478"/>
            <a:ext cx="6480175" cy="2272748"/>
          </a:xfrm>
        </p:spPr>
        <p:txBody>
          <a:bodyPr/>
          <a:lstStyle/>
          <a:p>
            <a:r>
              <a:rPr lang="de-DE" dirty="0"/>
              <a:t>           </a:t>
            </a:r>
            <a:r>
              <a:rPr lang="de-DE" sz="1800" dirty="0">
                <a:cs typeface="Arial" panose="020B0604020202020204" pitchFamily="34" charset="0"/>
              </a:rPr>
              <a:t>Danke für Ihr Erscheinen &amp; Interesse</a:t>
            </a:r>
            <a:endParaRPr lang="de-DE" sz="1600" dirty="0">
              <a:cs typeface="Arial" panose="020B0604020202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FF41AF-0A8D-457F-99FC-9C3ACF3F76F9}" type="datetime1">
              <a:rPr lang="de-DE" altLang="de-DE" smtClean="0"/>
              <a:pPr>
                <a:defRPr/>
              </a:pPr>
              <a:t>04.03.2026</a:t>
            </a:fld>
            <a:endParaRPr lang="de-DE" alt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Seite </a:t>
            </a:r>
            <a:fld id="{56D518C9-4FE5-44AA-B7DC-2D4DD4271C2B}" type="slidenum">
              <a:rPr lang="de-DE" altLang="de-DE" smtClean="0"/>
              <a:pPr>
                <a:defRPr/>
              </a:pPr>
              <a:t>19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489007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22B0F7-B7CF-40F0-AD9C-7329AD1CF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0000" y="342901"/>
            <a:ext cx="6480000" cy="550068"/>
          </a:xfrm>
        </p:spPr>
        <p:txBody>
          <a:bodyPr/>
          <a:lstStyle/>
          <a:p>
            <a:r>
              <a:rPr lang="de-DE" sz="1700" dirty="0">
                <a:cs typeface="Arial" panose="020B0604020202020204" pitchFamily="34" charset="0"/>
              </a:rPr>
              <a:t>Was erwartet Sie heute?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A46D4C9-3CA7-4C09-A703-17CE67F6F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0000" y="892968"/>
            <a:ext cx="6480000" cy="3786981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de-DE" sz="1600" dirty="0"/>
              <a:t>Vorstellung des Trägers</a:t>
            </a:r>
          </a:p>
          <a:p>
            <a:pPr marL="342900" indent="-342900">
              <a:buAutoNum type="arabicPeriod"/>
            </a:pPr>
            <a:r>
              <a:rPr lang="de-DE" sz="1600" dirty="0"/>
              <a:t>Pädagogisches Konzept</a:t>
            </a:r>
          </a:p>
          <a:p>
            <a:pPr marL="342900" indent="-342900">
              <a:buAutoNum type="arabicPeriod"/>
            </a:pPr>
            <a:r>
              <a:rPr lang="de-DE" sz="1600" dirty="0"/>
              <a:t>Umsetzung unseres pädagogischen Konzepts</a:t>
            </a:r>
          </a:p>
          <a:p>
            <a:pPr marL="342900" indent="-342900">
              <a:buAutoNum type="arabicPeriod"/>
            </a:pPr>
            <a:r>
              <a:rPr lang="de-DE" sz="1600" dirty="0"/>
              <a:t>Eindrücke aus dem OGS Standort Neukirchen-Vluyn </a:t>
            </a:r>
          </a:p>
          <a:p>
            <a:pPr marL="342900" indent="-342900">
              <a:buAutoNum type="arabicPeriod"/>
            </a:pPr>
            <a:r>
              <a:rPr lang="de-DE" sz="1600" dirty="0"/>
              <a:t>Verträge und Organisatorisches </a:t>
            </a:r>
          </a:p>
          <a:p>
            <a:pPr marL="342900" indent="-342900">
              <a:buAutoNum type="arabicPeriod"/>
            </a:pPr>
            <a:r>
              <a:rPr lang="de-DE" sz="1600" dirty="0"/>
              <a:t>Öffnungs- und Schließungszeiten</a:t>
            </a:r>
          </a:p>
          <a:p>
            <a:pPr marL="342900" indent="-342900">
              <a:buAutoNum type="arabicPeriod"/>
            </a:pPr>
            <a:r>
              <a:rPr lang="de-DE" sz="1600" dirty="0"/>
              <a:t>Vorgesehener weiterer Ablauf</a:t>
            </a:r>
          </a:p>
          <a:p>
            <a:pPr marL="342900" indent="-342900">
              <a:buAutoNum type="arabicPeriod"/>
            </a:pPr>
            <a:r>
              <a:rPr lang="de-DE" sz="1600" dirty="0"/>
              <a:t>Zeit für Fragen und Anregungen</a:t>
            </a:r>
          </a:p>
          <a:p>
            <a:endParaRPr lang="de-DE" sz="1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0A4FEB-F848-4800-A248-9D6EDBC53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24DB31-210E-4D96-A684-63F3A8A68CF8}" type="datetime1">
              <a:rPr lang="de-DE" altLang="de-DE" smtClean="0"/>
              <a:pPr>
                <a:defRPr/>
              </a:pPr>
              <a:t>04.03.2026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F16FB45-25B7-4A32-8C7E-F25CFAC24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Seite </a:t>
            </a:r>
            <a:fld id="{C7F52736-7AC1-4AEE-BC28-98FC55EB8D4B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6530824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22B0F7-B7CF-40F0-AD9C-7329AD1CF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5931" y="114300"/>
            <a:ext cx="6634069" cy="535781"/>
          </a:xfrm>
        </p:spPr>
        <p:txBody>
          <a:bodyPr/>
          <a:lstStyle/>
          <a:p>
            <a:r>
              <a:rPr lang="de-DE" sz="1700" dirty="0">
                <a:cs typeface="Arial" panose="020B0604020202020204" pitchFamily="34" charset="0"/>
              </a:rPr>
              <a:t>Wir als Träger – Grafschafter Diakonie gGmbH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A46D4C9-3CA7-4C09-A703-17CE67F6F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5931" y="592931"/>
            <a:ext cx="6969919" cy="4157663"/>
          </a:xfrm>
        </p:spPr>
        <p:txBody>
          <a:bodyPr/>
          <a:lstStyle/>
          <a:p>
            <a:r>
              <a:rPr lang="de-DE" sz="1600" dirty="0"/>
              <a:t>Wir sind der soziale Dienst der evangelischen Kirche in der Region und seit über 100 Jahren aktiv. Mit rund 850 Mitarbeitenden unterstützen wir Menschen in allen Lebenslagen - von Familienberatung über Jugendhilfe bis zu sozialer Beratung für Erwachsene.</a:t>
            </a:r>
          </a:p>
          <a:p>
            <a:r>
              <a:rPr lang="de-DE" sz="1600" b="1" dirty="0"/>
              <a:t>Unser Auftrag:</a:t>
            </a:r>
          </a:p>
          <a:p>
            <a:r>
              <a:rPr lang="de-DE" sz="1600" dirty="0"/>
              <a:t>Kinder stärken, Familien unterstützen sowie verlässliche Bildungs- und Lebensräume gestalten.</a:t>
            </a:r>
          </a:p>
          <a:p>
            <a:r>
              <a:rPr lang="de-DE" sz="1600" b="1" dirty="0"/>
              <a:t>Wofür wir stehen: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Fachlich qualifizierte pädagogische Arbeit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Wertschätzender Umgang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Verlässliche Partnerschaft mit Eltern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Enge Zusammenarbeit mit Schule, Schulträger und Jugendhilfe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Verantwortung für Entwicklung, Bildung und soziale Teilhabe</a:t>
            </a:r>
          </a:p>
          <a:p>
            <a:r>
              <a:rPr lang="de-DE" sz="1600" b="1" dirty="0"/>
              <a:t>OGS verstehen wir als Teil ganzheitlicher Jugendhilfe - nicht nur als Betreuung</a:t>
            </a:r>
            <a:r>
              <a:rPr lang="de-DE" sz="16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0A4FEB-F848-4800-A248-9D6EDBC53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24DB31-210E-4D96-A684-63F3A8A68CF8}" type="datetime1">
              <a:rPr lang="de-DE" altLang="de-DE" smtClean="0"/>
              <a:pPr>
                <a:defRPr/>
              </a:pPr>
              <a:t>04.03.2026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F16FB45-25B7-4A32-8C7E-F25CFAC24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Seite </a:t>
            </a:r>
            <a:fld id="{C7F52736-7AC1-4AEE-BC28-98FC55EB8D4B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956855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22B0F7-B7CF-40F0-AD9C-7329AD1CF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0000" y="114300"/>
            <a:ext cx="6696788" cy="535781"/>
          </a:xfrm>
        </p:spPr>
        <p:txBody>
          <a:bodyPr/>
          <a:lstStyle/>
          <a:p>
            <a:r>
              <a:rPr lang="de-DE" sz="1700" dirty="0">
                <a:cs typeface="Arial" panose="020B0604020202020204" pitchFamily="34" charset="0"/>
              </a:rPr>
              <a:t>Wir als Träger – Unsere vielfältigen Beratungsangebote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A46D4C9-3CA7-4C09-A703-17CE67F6F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0000" y="592931"/>
            <a:ext cx="6625350" cy="4157663"/>
          </a:xfrm>
        </p:spPr>
        <p:txBody>
          <a:bodyPr/>
          <a:lstStyle/>
          <a:p>
            <a:r>
              <a:rPr lang="de-DE" sz="1600" dirty="0"/>
              <a:t>Als Träger sind wir Teil eines starken Netzwerks sozialer Hilfen. </a:t>
            </a:r>
          </a:p>
          <a:p>
            <a:r>
              <a:rPr lang="de-DE" sz="1600" b="1" dirty="0"/>
              <a:t>Unsere Angebote für Kinder, Jugendliche und Familien: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Familien- &amp; Erziehungsberatung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Ambulante Hilfen zur Erziehung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Schulbezogene Unterstützung (OGS &amp; Schulsozialarbeit)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Sozialberatung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Migrations- &amp; Integrationsberatung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Schuldnerberatung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Suchtberatung </a:t>
            </a:r>
          </a:p>
          <a:p>
            <a:r>
              <a:rPr lang="de-DE" sz="1600" b="1" dirty="0"/>
              <a:t>Unser Vorteil:</a:t>
            </a:r>
          </a:p>
          <a:p>
            <a:r>
              <a:rPr lang="de-DE" sz="1600" dirty="0"/>
              <a:t>Kurze Wege, fachliche Expertise und Unterstützung aus einer Hand - wenn sie gebraucht wird.</a:t>
            </a:r>
          </a:p>
          <a:p>
            <a:r>
              <a:rPr lang="de-DE" sz="1600" b="1" dirty="0"/>
              <a:t>Unser Ziel: </a:t>
            </a:r>
            <a:r>
              <a:rPr lang="de-DE" sz="1600" dirty="0"/>
              <a:t>Kinder in ihrer Entwicklung begleiten und Familien als verlässlicher Ansprechpartner stärken.</a:t>
            </a:r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0A4FEB-F848-4800-A248-9D6EDBC53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24DB31-210E-4D96-A684-63F3A8A68CF8}" type="datetime1">
              <a:rPr lang="de-DE" altLang="de-DE" smtClean="0"/>
              <a:pPr>
                <a:defRPr/>
              </a:pPr>
              <a:t>04.03.2026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F16FB45-25B7-4A32-8C7E-F25CFAC24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Seite </a:t>
            </a:r>
            <a:fld id="{C7F52736-7AC1-4AEE-BC28-98FC55EB8D4B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5669349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22B0F7-B7CF-40F0-AD9C-7329AD1CF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0000" y="342901"/>
            <a:ext cx="6480000" cy="550068"/>
          </a:xfrm>
        </p:spPr>
        <p:txBody>
          <a:bodyPr/>
          <a:lstStyle/>
          <a:p>
            <a:r>
              <a:rPr lang="de-DE" sz="1700" dirty="0">
                <a:cs typeface="Arial" panose="020B0604020202020204" pitchFamily="34" charset="0"/>
              </a:rPr>
              <a:t>Unser Pädagogisches Konzept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A46D4C9-3CA7-4C09-A703-17CE67F6F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0000" y="835820"/>
            <a:ext cx="6480000" cy="3844130"/>
          </a:xfrm>
        </p:spPr>
        <p:txBody>
          <a:bodyPr/>
          <a:lstStyle/>
          <a:p>
            <a:r>
              <a:rPr lang="de-DE" sz="1600" dirty="0"/>
              <a:t>Angelehnt an den Montessori-Ansatz, getragen von unserer pädagogischen Haltung und unserem Grundverständnis.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b="1" dirty="0"/>
              <a:t>Das Kind steht im Mittelpunkt: </a:t>
            </a:r>
            <a:r>
              <a:rPr lang="de-DE" sz="1600" dirty="0"/>
              <a:t>Wir begleiten es als eigenständige Persönlichkeit mit individuellen Bedürfnissen und Potenzialen.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b="1" dirty="0"/>
              <a:t>Eine vorbereitete Umgebung: </a:t>
            </a:r>
            <a:r>
              <a:rPr lang="de-DE" sz="1600" dirty="0"/>
              <a:t>Materialien sind klar strukturiert, ansprechend gestaltet und für Kinder selbst leicht zugänglich. Jedes Material unterstützt gezielt Lernprozesse.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b="1" dirty="0"/>
              <a:t>Lernen durch Tun: </a:t>
            </a:r>
            <a:r>
              <a:rPr lang="de-DE" sz="1600" dirty="0"/>
              <a:t>Kinder entdecken und verstehen die Welt durch praktische Erfahrungen und aktive Umsetzung.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b="1" dirty="0"/>
              <a:t>Soziale Kompetenz fördern: </a:t>
            </a:r>
            <a:r>
              <a:rPr lang="de-DE" sz="1600" dirty="0"/>
              <a:t>Wir begleiten die Entwicklung von sozialem Verhalten, Zusammenarbeit und gegenseitigem Respekt.</a:t>
            </a:r>
          </a:p>
          <a:p>
            <a:endParaRPr lang="de-DE" sz="500" dirty="0"/>
          </a:p>
          <a:p>
            <a:r>
              <a:rPr lang="de-DE" sz="1600" u="sng" dirty="0"/>
              <a:t>Unser Ziel</a:t>
            </a:r>
            <a:r>
              <a:rPr lang="de-DE" sz="1600" dirty="0"/>
              <a:t>: Kinder werden befähigt, eigenverantwortlich, selbstständig, sozial und kreativ zu handeln.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0A4FEB-F848-4800-A248-9D6EDBC53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24DB31-210E-4D96-A684-63F3A8A68CF8}" type="datetime1">
              <a:rPr lang="de-DE" altLang="de-DE" smtClean="0"/>
              <a:pPr>
                <a:defRPr/>
              </a:pPr>
              <a:t>04.03.2026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F16FB45-25B7-4A32-8C7E-F25CFAC24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Seite </a:t>
            </a:r>
            <a:fld id="{C7F52736-7AC1-4AEE-BC28-98FC55EB8D4B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6221587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22B0F7-B7CF-40F0-AD9C-7329AD1CF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0000" y="342901"/>
            <a:ext cx="6480000" cy="550068"/>
          </a:xfrm>
        </p:spPr>
        <p:txBody>
          <a:bodyPr/>
          <a:lstStyle/>
          <a:p>
            <a:r>
              <a:rPr lang="de-DE" sz="1700" dirty="0">
                <a:cs typeface="Arial" panose="020B0604020202020204" pitchFamily="34" charset="0"/>
              </a:rPr>
              <a:t>Umsetzung unseres pädagogischen Konzepts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A46D4C9-3CA7-4C09-A703-17CE67F6F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0000" y="835820"/>
            <a:ext cx="6480000" cy="3844130"/>
          </a:xfrm>
        </p:spPr>
        <p:txBody>
          <a:bodyPr/>
          <a:lstStyle/>
          <a:p>
            <a:r>
              <a:rPr lang="de-DE" sz="1600" b="1" dirty="0"/>
              <a:t>Gruppengebundenes Arbeiten mit teiloffenem Konzept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Jede Gruppe wird von einer pädagogischen Fachkraft und einer pädagogischen Ergänzungskraft betreut.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Individuelle Förderung im Gruppenrahmen: Durch feste Bezugspersonen entstehen stabile Beziehungen, die Sicherheit &amp; Vertrauen schaffen.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Nachmittags öffnen wir zeitlich gestaffelt die Gruppenräume für gruppenübergreifende Angebote und Aktivitäten.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Vielfältige Lern- und Erfahrungsräume: Kinder können selbstbestimmt wählen und verschiedene Materialien sowie Spielbereiche nutzen.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Soziale Entwicklung fördern: Durch das Zusammenkommen unterschiedlicher Altersgruppen lernen Kinder Rücksicht, Kooperation und Empathie.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Flexible Angebote ermöglichen individuelle Interessen und Bedürfnisse.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0A4FEB-F848-4800-A248-9D6EDBC53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24DB31-210E-4D96-A684-63F3A8A68CF8}" type="datetime1">
              <a:rPr lang="de-DE" altLang="de-DE" smtClean="0"/>
              <a:pPr>
                <a:defRPr/>
              </a:pPr>
              <a:t>04.03.2026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F16FB45-25B7-4A32-8C7E-F25CFAC24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Seite </a:t>
            </a:r>
            <a:fld id="{C7F52736-7AC1-4AEE-BC28-98FC55EB8D4B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9050202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22B0F7-B7CF-40F0-AD9C-7329AD1CF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9176" y="96744"/>
            <a:ext cx="6890824" cy="575609"/>
          </a:xfrm>
        </p:spPr>
        <p:txBody>
          <a:bodyPr/>
          <a:lstStyle/>
          <a:p>
            <a:r>
              <a:rPr lang="de-DE" sz="1700" dirty="0">
                <a:cs typeface="Arial" panose="020B0604020202020204" pitchFamily="34" charset="0"/>
              </a:rPr>
              <a:t>Eindrücke aus der Pestalozzischule in Vluyn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A46D4C9-3CA7-4C09-A703-17CE67F6F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9176" y="672353"/>
            <a:ext cx="7409330" cy="4404471"/>
          </a:xfrm>
        </p:spPr>
        <p:txBody>
          <a:bodyPr/>
          <a:lstStyle/>
          <a:p>
            <a:endParaRPr lang="de-DE" sz="1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0A4FEB-F848-4800-A248-9D6EDBC53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24DB31-210E-4D96-A684-63F3A8A68CF8}" type="datetime1">
              <a:rPr lang="de-DE" altLang="de-DE" smtClean="0"/>
              <a:pPr>
                <a:defRPr/>
              </a:pPr>
              <a:t>04.03.2026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F16FB45-25B7-4A32-8C7E-F25CFAC24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Seite </a:t>
            </a:r>
            <a:fld id="{C7F52736-7AC1-4AEE-BC28-98FC55EB8D4B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0FA16F2-FE45-4E88-99A1-3F7638423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44" y="624306"/>
            <a:ext cx="3254188" cy="4338916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CBC3747-AE04-4FA5-A81E-0BDED4F3C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55770">
            <a:off x="6601547" y="1084465"/>
            <a:ext cx="2277690" cy="303691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D84BCC5-51C7-4939-9AE2-FE421B48AE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407" y="624306"/>
            <a:ext cx="3416981" cy="352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3267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22B0F7-B7CF-40F0-AD9C-7329AD1CF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9176" y="96744"/>
            <a:ext cx="6890824" cy="340907"/>
          </a:xfrm>
        </p:spPr>
        <p:txBody>
          <a:bodyPr/>
          <a:lstStyle/>
          <a:p>
            <a:r>
              <a:rPr lang="de-DE" sz="1700" dirty="0">
                <a:cs typeface="Arial" panose="020B0604020202020204" pitchFamily="34" charset="0"/>
              </a:rPr>
              <a:t>Gruppenräume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A46D4C9-3CA7-4C09-A703-17CE67F6F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9176" y="510989"/>
            <a:ext cx="7409330" cy="4565836"/>
          </a:xfrm>
        </p:spPr>
        <p:txBody>
          <a:bodyPr/>
          <a:lstStyle/>
          <a:p>
            <a:endParaRPr lang="de-DE" sz="1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0A4FEB-F848-4800-A248-9D6EDBC53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24DB31-210E-4D96-A684-63F3A8A68CF8}" type="datetime1">
              <a:rPr lang="de-DE" altLang="de-DE" smtClean="0"/>
              <a:pPr>
                <a:defRPr/>
              </a:pPr>
              <a:t>04.03.2026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F16FB45-25B7-4A32-8C7E-F25CFAC24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Seite </a:t>
            </a:r>
            <a:fld id="{C7F52736-7AC1-4AEE-BC28-98FC55EB8D4B}" type="slidenum">
              <a:rPr lang="de-DE" altLang="de-DE" smtClean="0"/>
              <a:pPr>
                <a:defRPr/>
              </a:pPr>
              <a:t>8</a:t>
            </a:fld>
            <a:endParaRPr lang="de-DE" alt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ECF8FDA-0824-4824-93F8-331444B15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608" y="514862"/>
            <a:ext cx="3118683" cy="392905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D4EE6FF-868D-44F1-83FA-D8CC4CE11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382" y="583827"/>
            <a:ext cx="3229350" cy="430579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A245903-0814-4418-AEDE-B7506CDCD4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81547">
            <a:off x="161713" y="658477"/>
            <a:ext cx="2634924" cy="351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3239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22B0F7-B7CF-40F0-AD9C-7329AD1CF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9176" y="96744"/>
            <a:ext cx="6890824" cy="575609"/>
          </a:xfrm>
        </p:spPr>
        <p:txBody>
          <a:bodyPr/>
          <a:lstStyle/>
          <a:p>
            <a:r>
              <a:rPr lang="de-DE" sz="1700" dirty="0">
                <a:cs typeface="Arial" panose="020B0604020202020204" pitchFamily="34" charset="0"/>
              </a:rPr>
              <a:t>Toilettensituation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A46D4C9-3CA7-4C09-A703-17CE67F6F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9176" y="672353"/>
            <a:ext cx="7409330" cy="4404471"/>
          </a:xfrm>
        </p:spPr>
        <p:txBody>
          <a:bodyPr/>
          <a:lstStyle/>
          <a:p>
            <a:endParaRPr lang="de-DE" sz="1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0A4FEB-F848-4800-A248-9D6EDBC53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24DB31-210E-4D96-A684-63F3A8A68CF8}" type="datetime1">
              <a:rPr lang="de-DE" altLang="de-DE" smtClean="0"/>
              <a:pPr>
                <a:defRPr/>
              </a:pPr>
              <a:t>04.03.2026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F16FB45-25B7-4A32-8C7E-F25CFAC24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Seite </a:t>
            </a:r>
            <a:fld id="{C7F52736-7AC1-4AEE-BC28-98FC55EB8D4B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F5D4F18-BF69-4409-B3BB-42A08C614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057" y="672353"/>
            <a:ext cx="3111943" cy="414925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D704193-51EB-4B96-8BBB-2A5EEF956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11552">
            <a:off x="4864241" y="628400"/>
            <a:ext cx="3131879" cy="417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410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906</Words>
  <Application>Microsoft Office PowerPoint</Application>
  <PresentationFormat>Bildschirmpräsentation (16:9)</PresentationFormat>
  <Paragraphs>141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Arial</vt:lpstr>
      <vt:lpstr>Calibri</vt:lpstr>
      <vt:lpstr>Sans-Light</vt:lpstr>
      <vt:lpstr>Wingdings</vt:lpstr>
      <vt:lpstr>Office-Design</vt:lpstr>
      <vt:lpstr>PowerPoint-Präsentation</vt:lpstr>
      <vt:lpstr>Was erwartet Sie heute?</vt:lpstr>
      <vt:lpstr>Wir als Träger – Grafschafter Diakonie gGmbH</vt:lpstr>
      <vt:lpstr>Wir als Träger – Unsere vielfältigen Beratungsangebote</vt:lpstr>
      <vt:lpstr>Unser Pädagogisches Konzept</vt:lpstr>
      <vt:lpstr>Umsetzung unseres pädagogischen Konzepts</vt:lpstr>
      <vt:lpstr>Eindrücke aus der Pestalozzischule in Vluyn</vt:lpstr>
      <vt:lpstr>Gruppenräume</vt:lpstr>
      <vt:lpstr>Toilettensituation </vt:lpstr>
      <vt:lpstr>Sommerferien 2025</vt:lpstr>
      <vt:lpstr>Sommerferien 2025</vt:lpstr>
      <vt:lpstr>Sommerferien 2025</vt:lpstr>
      <vt:lpstr>Verträge und organisatorisches </vt:lpstr>
      <vt:lpstr>Verträge und organisatorisches </vt:lpstr>
      <vt:lpstr>Termine</vt:lpstr>
      <vt:lpstr>Öffnungs- und Schließungszeiten Schuljahr 26/27</vt:lpstr>
      <vt:lpstr>Vorgesehener weiterer Ablauf</vt:lpstr>
      <vt:lpstr>PowerPoint-Präsentation</vt:lpstr>
      <vt:lpstr>           Danke für Ihr Erscheinen &amp; Interesse</vt:lpstr>
    </vt:vector>
  </TitlesOfParts>
  <Company>Art des Hauses Kommunikationsdesign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Sebastian Heger</dc:creator>
  <cp:lastModifiedBy>Wald, Sabine</cp:lastModifiedBy>
  <cp:revision>234</cp:revision>
  <cp:lastPrinted>2023-05-19T07:14:08Z</cp:lastPrinted>
  <dcterms:created xsi:type="dcterms:W3CDTF">2015-05-28T08:12:57Z</dcterms:created>
  <dcterms:modified xsi:type="dcterms:W3CDTF">2026-03-04T10:46:30Z</dcterms:modified>
</cp:coreProperties>
</file>